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5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6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7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7129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34399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31449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9075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44759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20616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39498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47793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673707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57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6053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52028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40536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78521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15504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263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33877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234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E1CEF4-D801-4B92-BD2E-2874449C560F}" type="datetimeFigureOut">
              <a:rPr lang="et-EE" smtClean="0"/>
              <a:t>15.04.2019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C037-9B69-4779-BBE6-2610926ABF7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3390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HOBUSE VÄLIMIK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089540" y="2502684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Astra Nilk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Sammuhobune     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Jõudlustüüp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275" y="1138200"/>
            <a:ext cx="4892300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Kiirushobune</a:t>
            </a: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/>
            <a:endParaRPr lang="et-EE" sz="1200" dirty="0">
              <a:solidFill>
                <a:srgbClr val="FFFF00"/>
              </a:solidFill>
            </a:endParaRPr>
          </a:p>
          <a:p>
            <a:pPr lvl="0"/>
            <a:endParaRPr lang="et-EE" sz="1200" dirty="0">
              <a:solidFill>
                <a:srgbClr val="FFFF00"/>
              </a:solidFill>
            </a:endParaRPr>
          </a:p>
          <a:p>
            <a:pPr lvl="0"/>
            <a:r>
              <a:rPr lang="et-EE" sz="1200" dirty="0">
                <a:solidFill>
                  <a:srgbClr val="FFFF00"/>
                </a:solidFill>
              </a:rPr>
              <a:t>			</a:t>
            </a:r>
            <a:r>
              <a:rPr lang="en-GB" sz="1200" dirty="0">
                <a:solidFill>
                  <a:srgbClr val="FFFF00"/>
                </a:solidFill>
              </a:rPr>
              <a:t>http://www.esthorse.ee/index.php?id=sugutakud&amp;horse_id=30</a:t>
            </a:r>
            <a:r>
              <a:rPr lang="et" sz="1200" dirty="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Jõudlustüüp</a:t>
            </a:r>
          </a:p>
        </p:txBody>
      </p:sp>
      <p:pic>
        <p:nvPicPr>
          <p:cNvPr id="5" name="Pilt 4" descr="Pilt, millel on kujutatud hobune, rohi, väljas, taevas&#10;&#10;Kirjeldus on genereeritud automaatselt ja see peaks olema väga täpne">
            <a:extLst>
              <a:ext uri="{FF2B5EF4-FFF2-40B4-BE49-F238E27FC236}">
                <a16:creationId xmlns:a16="http://schemas.microsoft.com/office/drawing/2014/main" id="{EDDA1BCE-6A03-4A6B-A4F1-6A823C6A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25" y="1200177"/>
            <a:ext cx="4309217" cy="336118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Tõule iseloomulike eksterjööritunnuste esinemine loomal  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Tõutüüp</a:t>
            </a:r>
          </a:p>
        </p:txBody>
      </p:sp>
      <p:pic>
        <p:nvPicPr>
          <p:cNvPr id="3" name="Pilt 2" descr="Pilt, millel on kujutatud rohi, hobune, väljas, taevas&#10;&#10;Kirjeldus on genereeritud automaatselt ja see peaks olema väga täpne">
            <a:extLst>
              <a:ext uri="{FF2B5EF4-FFF2-40B4-BE49-F238E27FC236}">
                <a16:creationId xmlns:a16="http://schemas.microsoft.com/office/drawing/2014/main" id="{15D69814-DE37-4CE9-AF4F-1D91C8B5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93" y="1821268"/>
            <a:ext cx="4461023" cy="29740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3D687FD5-926C-4A1A-98C4-4A1B43EB8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FD0AD893-C83B-416E-AFE5-653AED8A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FFFF00"/>
                </a:solidFill>
              </a:rPr>
              <a:t>Tõutüüp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lt 4" descr="Pilt, millel on kujutatud hobune, maapind, pruun, seisab&#10;&#10;Kirjeldus on genereeritud automaatselt ja see peaks olema väga täpne">
            <a:extLst>
              <a:ext uri="{FF2B5EF4-FFF2-40B4-BE49-F238E27FC236}">
                <a16:creationId xmlns:a16="http://schemas.microsoft.com/office/drawing/2014/main" id="{DE532E27-EBE8-47F7-BB39-500681B7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14980"/>
            <a:ext cx="5069072" cy="37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Tõutüüp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796" y="1244242"/>
            <a:ext cx="4838408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Tõutüüp</a:t>
            </a:r>
          </a:p>
        </p:txBody>
      </p:sp>
      <p:pic>
        <p:nvPicPr>
          <p:cNvPr id="3" name="Pilt 2" descr="Pilt, millel on kujutatud hobune, aed, rohi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6E665E23-D18A-4EE6-BE78-8695799C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08" y="1175741"/>
            <a:ext cx="5548202" cy="36988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Tõutüüp</a:t>
            </a:r>
          </a:p>
        </p:txBody>
      </p:sp>
      <p:pic>
        <p:nvPicPr>
          <p:cNvPr id="3" name="Pilt 2" descr="Pilt, millel on kujutatud puu, väljas, maapind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13C48DFE-E16B-4C41-8266-83E7FADB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03" y="1200178"/>
            <a:ext cx="5164588" cy="36313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Tõutüüp</a:t>
            </a:r>
          </a:p>
        </p:txBody>
      </p:sp>
      <p:pic>
        <p:nvPicPr>
          <p:cNvPr id="3" name="Pilt 2" descr="Pilt, millel on kujutatud väljas, maapind, loom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41958599-AEE4-47BE-B525-8A4EF061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49" y="1244242"/>
            <a:ext cx="4819650" cy="3619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Ruudukujuline  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Kehaehitus</a:t>
            </a:r>
          </a:p>
        </p:txBody>
      </p:sp>
      <p:pic>
        <p:nvPicPr>
          <p:cNvPr id="3" name="Pilt 2" descr="Pilt, millel on kujutatud rohi, väljas, imetaja, loom&#10;&#10;Kirjeldus on genereeritud automaatselt ja see peaks olema väga täpne">
            <a:extLst>
              <a:ext uri="{FF2B5EF4-FFF2-40B4-BE49-F238E27FC236}">
                <a16:creationId xmlns:a16="http://schemas.microsoft.com/office/drawing/2014/main" id="{AEACECA6-5D91-4F1D-A0DF-8E1299E94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64" y="1449128"/>
            <a:ext cx="5138120" cy="34254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Ristkülikukujuline 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Kehaehitus</a:t>
            </a:r>
          </a:p>
        </p:txBody>
      </p:sp>
      <p:pic>
        <p:nvPicPr>
          <p:cNvPr id="3" name="Pilt 2" descr="Pilt, millel on kujutatud rohi, hobune, väljas, taevas&#10;&#10;Kirjeldus on genereeritud automaatselt ja see peaks olema väga täpne">
            <a:extLst>
              <a:ext uri="{FF2B5EF4-FFF2-40B4-BE49-F238E27FC236}">
                <a16:creationId xmlns:a16="http://schemas.microsoft.com/office/drawing/2014/main" id="{B87204C1-7851-44E6-83FE-C2BB8136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18" y="1824645"/>
            <a:ext cx="4359350" cy="29062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Oluline on kehaehituse korrektsus, mis võimaldab kasutada lihaseid ja liigeseid optimaalsel moel ja pikaajaliselt</a:t>
            </a:r>
          </a:p>
          <a:p>
            <a:pPr marL="457200" lvl="0" indent="-22860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Eksterjöörivead võivad viidata nõrkustele, mis omakorda viivad haiguste ja probleemide tekkeni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23500" y="25005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Hobuse välimik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Tasakaalus - turi ja laudjas on samal kõrgusel 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Kehaehitus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300" y="1787750"/>
            <a:ext cx="4416124" cy="32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Ülesmäge - turi on kõrgemal kui laudjas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Kehaehitus</a:t>
            </a:r>
          </a:p>
        </p:txBody>
      </p:sp>
      <p:pic>
        <p:nvPicPr>
          <p:cNvPr id="3" name="Pilt 2" descr="Pilt, millel on kujutatud rohi, väljas, seisab, pruun&#10;&#10;Kirjeldus on genereeritud automaatselt ja see peaks olema väga täpne">
            <a:extLst>
              <a:ext uri="{FF2B5EF4-FFF2-40B4-BE49-F238E27FC236}">
                <a16:creationId xmlns:a16="http://schemas.microsoft.com/office/drawing/2014/main" id="{D1242F49-E09C-4DCF-9553-CCA16399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86" y="1905240"/>
            <a:ext cx="4442955" cy="29693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Allamäge - turi on madalamal kui laudjas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u="sng">
                <a:solidFill>
                  <a:srgbClr val="FFFF00"/>
                </a:solidFill>
              </a:rPr>
              <a:t>Kehaehitus</a:t>
            </a:r>
          </a:p>
        </p:txBody>
      </p:sp>
      <p:pic>
        <p:nvPicPr>
          <p:cNvPr id="5" name="Pilt 4" descr="Pilt, millel on kujutatud hobune, väljas, rohi, puu&#10;&#10;Kirjeldus on genereeritud automaatselt ja see peaks olema väga täpne">
            <a:extLst>
              <a:ext uri="{FF2B5EF4-FFF2-40B4-BE49-F238E27FC236}">
                <a16:creationId xmlns:a16="http://schemas.microsoft.com/office/drawing/2014/main" id="{806C2C1D-7DBB-4E4C-8292-2836690E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712444"/>
            <a:ext cx="4457700" cy="32250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Ülaliin - pea, kael, turi, selg, nimme, laudjas</a:t>
            </a:r>
          </a:p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Alaliin - rinna- ja kõhujoon</a:t>
            </a:r>
          </a:p>
          <a:p>
            <a:pPr marL="457200" lvl="0" indent="-22860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Jalad ehk vundament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Kehapiirkonnad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Pea - eristatakse kerget, keskmist ja rasket pead</a:t>
            </a:r>
          </a:p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                                        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pea</a:t>
            </a:r>
          </a:p>
        </p:txBody>
      </p:sp>
      <p:pic>
        <p:nvPicPr>
          <p:cNvPr id="3" name="Pilt 2" descr="Pilt, millel on kujutatud hobune, puu, rohi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3765BF78-3368-4725-98DE-D26FE5F7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2" y="2324248"/>
            <a:ext cx="2372503" cy="2257703"/>
          </a:xfrm>
          <a:prstGeom prst="rect">
            <a:avLst/>
          </a:prstGeom>
        </p:spPr>
      </p:pic>
      <p:pic>
        <p:nvPicPr>
          <p:cNvPr id="5" name="Pilt 4" descr="Pilt, millel on kujutatud rohi, hobune, väljas, puu&#10;&#10;Kirjeldus on genereeritud automaatselt ja see peaks olema väga täpne">
            <a:extLst>
              <a:ext uri="{FF2B5EF4-FFF2-40B4-BE49-F238E27FC236}">
                <a16:creationId xmlns:a16="http://schemas.microsoft.com/office/drawing/2014/main" id="{D9C36C34-86ED-4FF0-A7EA-644517084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945" y="2324248"/>
            <a:ext cx="2401374" cy="2257702"/>
          </a:xfrm>
          <a:prstGeom prst="rect">
            <a:avLst/>
          </a:prstGeom>
        </p:spPr>
      </p:pic>
      <p:pic>
        <p:nvPicPr>
          <p:cNvPr id="7" name="Pilt 6" descr="Pilt, millel on kujutatud puu, väljas, rohi, hobune&#10;&#10;Kirjeldus on genereeritud automaatselt ja see peaks olema väga täpne">
            <a:extLst>
              <a:ext uri="{FF2B5EF4-FFF2-40B4-BE49-F238E27FC236}">
                <a16:creationId xmlns:a16="http://schemas.microsoft.com/office/drawing/2014/main" id="{9AB63C37-168F-41D6-AD53-2AB3D5EF6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07" y="2324248"/>
            <a:ext cx="2200546" cy="22577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Profiili kuju järgi eristatakse sirget, nõgusat ehk havi- ja kongus pead</a:t>
            </a:r>
          </a:p>
          <a:p>
            <a:pPr lvl="0" rt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pea</a:t>
            </a:r>
          </a:p>
        </p:txBody>
      </p:sp>
      <p:pic>
        <p:nvPicPr>
          <p:cNvPr id="3" name="Pilt 2" descr="Pilt, millel on kujutatud hobune, loom, maapind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74011585-FD3E-498E-9642-9309C93F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92" y="2431355"/>
            <a:ext cx="2062296" cy="2295136"/>
          </a:xfrm>
          <a:prstGeom prst="rect">
            <a:avLst/>
          </a:prstGeom>
        </p:spPr>
      </p:pic>
      <p:pic>
        <p:nvPicPr>
          <p:cNvPr id="5" name="Pilt 4" descr="Pilt, millel on kujutatud rohi, hobune, väljas, puu&#10;&#10;Kirjeldus on genereeritud automaatselt ja see peaks olema väga täpne">
            <a:extLst>
              <a:ext uri="{FF2B5EF4-FFF2-40B4-BE49-F238E27FC236}">
                <a16:creationId xmlns:a16="http://schemas.microsoft.com/office/drawing/2014/main" id="{953229EA-CE95-443D-A663-D63B28C0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50" y="2431354"/>
            <a:ext cx="2595785" cy="22903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Hambumus: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Normaalne hambumus,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hambad asetsevad 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kohakuti </a:t>
            </a:r>
            <a:r>
              <a:rPr lang="et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pea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775" y="1315737"/>
            <a:ext cx="4228799" cy="348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Hambumus: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Ülahambumus ehk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kogrehambad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pea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481" y="494275"/>
            <a:ext cx="3051575" cy="43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Normaalne asetus                      Madal asetus</a:t>
            </a:r>
          </a:p>
          <a:p>
            <a:pPr lvl="0" rt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-pea ja kaela asetus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35877"/>
            <a:ext cx="3644749" cy="27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384" y="2035874"/>
            <a:ext cx="3027391" cy="27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Kukal ühendab pead kaelaga. Pea vaba liikuvus ja hobuse võime järele anda olenevad kukla pikkusest ja lõuapärade laiusest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kukal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734" y="2398042"/>
            <a:ext cx="26183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627" y="2398042"/>
            <a:ext cx="1726289" cy="24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51319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Sugupooletüüp</a:t>
            </a:r>
          </a:p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Konstitutsioonitüüp</a:t>
            </a:r>
          </a:p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Jõudlustüüp</a:t>
            </a:r>
          </a:p>
          <a:p>
            <a:pPr marL="457200" lvl="0" indent="-228600">
              <a:spcBef>
                <a:spcPts val="0"/>
              </a:spcBef>
              <a:buClr>
                <a:srgbClr val="FFFF00"/>
              </a:buClr>
            </a:pPr>
            <a:r>
              <a:rPr lang="et">
                <a:solidFill>
                  <a:srgbClr val="FFFF00"/>
                </a:solidFill>
              </a:rPr>
              <a:t>Tõutüüp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Eksterjööritüübid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Kaela kuju järgi eristatakse sirget, luige- ja põdrakaela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kael</a:t>
            </a:r>
          </a:p>
        </p:txBody>
      </p:sp>
      <p:pic>
        <p:nvPicPr>
          <p:cNvPr id="3" name="Pilt 2" descr="Pilt, millel on kujutatud hobune, väljas, loom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E1A9C8D6-EDF8-4ABF-89B6-4BF70EB6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62" y="1781174"/>
            <a:ext cx="2574059" cy="2118083"/>
          </a:xfrm>
          <a:prstGeom prst="rect">
            <a:avLst/>
          </a:prstGeom>
        </p:spPr>
      </p:pic>
      <p:pic>
        <p:nvPicPr>
          <p:cNvPr id="5" name="Pilt 4" descr="Pilt, millel on kujutatud hobune, loom, maapind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C5270091-5466-4EC9-8386-9A74FCB21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849" y="1781175"/>
            <a:ext cx="2368169" cy="2118082"/>
          </a:xfrm>
          <a:prstGeom prst="rect">
            <a:avLst/>
          </a:prstGeom>
        </p:spPr>
      </p:pic>
      <p:pic>
        <p:nvPicPr>
          <p:cNvPr id="7" name="Pilt 6" descr="Pilt, millel on kujutatud rohi, hobune, väljas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30C56E07-346B-45CA-B7D9-540FEFCE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670" y="1781174"/>
            <a:ext cx="2041340" cy="211808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Kaela liitumine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Normaalne               Madal                 Kõrge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    			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kaela liitumine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75" y="2114375"/>
            <a:ext cx="1952509" cy="256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lt 2" descr="Pilt, millel on kujutatud rohi, hobune, aed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B6C33DF4-35F4-493B-857C-7DE3D2F14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51" y="2114374"/>
            <a:ext cx="2493854" cy="2639864"/>
          </a:xfrm>
          <a:prstGeom prst="rect">
            <a:avLst/>
          </a:prstGeom>
        </p:spPr>
      </p:pic>
      <p:pic>
        <p:nvPicPr>
          <p:cNvPr id="5" name="Pilt 4" descr="Pilt, millel on kujutatud rohi, puu, väljas, hobune&#10;&#10;Kirjeldus on genereeritud automaatselt ja see peaks olema väga täpne">
            <a:extLst>
              <a:ext uri="{FF2B5EF4-FFF2-40B4-BE49-F238E27FC236}">
                <a16:creationId xmlns:a16="http://schemas.microsoft.com/office/drawing/2014/main" id="{3B339EB6-FCA4-4399-8E68-8D1E28A43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895" y="2114374"/>
            <a:ext cx="3083792" cy="23725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Normaalne turi      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turi</a:t>
            </a:r>
          </a:p>
        </p:txBody>
      </p:sp>
      <p:pic>
        <p:nvPicPr>
          <p:cNvPr id="3" name="Pilt 2" descr="Pilt, millel on kujutatud rohi, väljas, puu, hobune&#10;&#10;Kirjeldus on genereeritud automaatselt ja see peaks olema väga täpne">
            <a:extLst>
              <a:ext uri="{FF2B5EF4-FFF2-40B4-BE49-F238E27FC236}">
                <a16:creationId xmlns:a16="http://schemas.microsoft.com/office/drawing/2014/main" id="{383730CB-8AB4-4BB1-9355-113045A4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968" y="1244242"/>
            <a:ext cx="4762500" cy="3181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Madal turi                              Kõrge turi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turi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7" y="1835425"/>
            <a:ext cx="3582747" cy="259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lt 2" descr="Pilt, millel on kujutatud loom, imetaja, rohi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3C78E8D0-FB6E-45FF-AD46-007EAF68E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835425"/>
            <a:ext cx="3582747" cy="25937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Sirge selg                                    Nõgus selg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dirty="0">
                <a:solidFill>
                  <a:schemeClr val="tx2">
                    <a:lumMod val="10000"/>
                  </a:schemeClr>
                </a:solidFill>
              </a:rPr>
              <a:t>Ülaliin - selg</a:t>
            </a:r>
          </a:p>
        </p:txBody>
      </p:sp>
      <p:pic>
        <p:nvPicPr>
          <p:cNvPr id="3" name="Pilt 2" descr="Pilt, millel on kujutatud puu, rohi, loom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BB9F7115-DC5E-425B-B671-2AE0ACF9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32" y="1909541"/>
            <a:ext cx="3891865" cy="2375380"/>
          </a:xfrm>
          <a:prstGeom prst="rect">
            <a:avLst/>
          </a:prstGeom>
        </p:spPr>
      </p:pic>
      <p:pic>
        <p:nvPicPr>
          <p:cNvPr id="5" name="Pilt 4" descr="Pilt, millel on kujutatud rohi, hobune, taevas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6B0C9488-E1CD-45D3-8E0B-FEB7D50A6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909541"/>
            <a:ext cx="3839655" cy="23753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Pehme selg                           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9270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u="sng">
                <a:solidFill>
                  <a:srgbClr val="FFFF00"/>
                </a:solidFill>
              </a:rPr>
              <a:t>Ülaliin - selg</a:t>
            </a:r>
          </a:p>
        </p:txBody>
      </p:sp>
      <p:pic>
        <p:nvPicPr>
          <p:cNvPr id="3" name="Pilt 2" descr="Pilt, millel on kujutatud rohi, väljas, maapind, taevas&#10;&#10;Kirjeldus on genereeritud automaatselt ja see peaks olema väga täpne">
            <a:extLst>
              <a:ext uri="{FF2B5EF4-FFF2-40B4-BE49-F238E27FC236}">
                <a16:creationId xmlns:a16="http://schemas.microsoft.com/office/drawing/2014/main" id="{BAF84993-6E0E-43C6-A4C2-A906FCE9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60" y="1298358"/>
            <a:ext cx="5280460" cy="3522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Pehme selja korral on oht seljaprobleemide tekkeks.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t" sz="2400">
                <a:solidFill>
                  <a:srgbClr val="FFFF00"/>
                </a:solidFill>
              </a:rPr>
              <a:t>“Kissing spines”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selg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50" y="2168975"/>
            <a:ext cx="4269624" cy="27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Lühike nimme                             Pikk nimme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nimme</a:t>
            </a:r>
          </a:p>
        </p:txBody>
      </p:sp>
      <p:pic>
        <p:nvPicPr>
          <p:cNvPr id="3" name="Pilt 2" descr="Pilt, millel on kujutatud rohi, väljas, hobune, puu&#10;&#10;Kirjeldus on genereeritud automaatselt ja see peaks olema väga täpne">
            <a:extLst>
              <a:ext uri="{FF2B5EF4-FFF2-40B4-BE49-F238E27FC236}">
                <a16:creationId xmlns:a16="http://schemas.microsoft.com/office/drawing/2014/main" id="{EC58F367-812C-42CB-80A1-F0B9EE08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742649"/>
            <a:ext cx="3975819" cy="2648597"/>
          </a:xfrm>
          <a:prstGeom prst="rect">
            <a:avLst/>
          </a:prstGeom>
        </p:spPr>
      </p:pic>
      <p:pic>
        <p:nvPicPr>
          <p:cNvPr id="5" name="Pilt 4" descr="Pilt, millel on kujutatud rohi, väljas, hobune, loom&#10;&#10;Kirjeldus on genereeritud automaatselt ja see peaks olema väga täpne">
            <a:extLst>
              <a:ext uri="{FF2B5EF4-FFF2-40B4-BE49-F238E27FC236}">
                <a16:creationId xmlns:a16="http://schemas.microsoft.com/office/drawing/2014/main" id="{7E8541F9-7582-4EB3-956D-66952A049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2649"/>
            <a:ext cx="3919010" cy="26485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 dirty="0">
                <a:solidFill>
                  <a:srgbClr val="FFFF00"/>
                </a:solidFill>
              </a:rPr>
              <a:t>Sirge laudjas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laudjas</a:t>
            </a:r>
          </a:p>
        </p:txBody>
      </p:sp>
      <p:pic>
        <p:nvPicPr>
          <p:cNvPr id="5" name="Pilt 4" descr="Pilt, millel on kujutatud rohi, puu, väljas, hobune&#10;&#10;Kirjeldus on genereeritud automaatselt ja see peaks olema väga täpne">
            <a:extLst>
              <a:ext uri="{FF2B5EF4-FFF2-40B4-BE49-F238E27FC236}">
                <a16:creationId xmlns:a16="http://schemas.microsoft.com/office/drawing/2014/main" id="{E6770982-720A-49EC-AC59-C04224DE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1" y="1818167"/>
            <a:ext cx="3625988" cy="2720606"/>
          </a:xfrm>
          <a:prstGeom prst="rect">
            <a:avLst/>
          </a:prstGeom>
        </p:spPr>
      </p:pic>
      <p:pic>
        <p:nvPicPr>
          <p:cNvPr id="7" name="Pilt 6" descr="Pilt, millel on kujutatud maapind, väljas, hobune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247251DC-0D99-465E-9F8E-D654588D1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306" y="1818167"/>
            <a:ext cx="4080909" cy="27206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Libajas laudjas                        Luip laudjas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laudjas</a:t>
            </a:r>
          </a:p>
        </p:txBody>
      </p:sp>
      <p:pic>
        <p:nvPicPr>
          <p:cNvPr id="3" name="Pilt 2" descr="Pilt, millel on kujutatud hobune, rohi, väljas, taevas&#10;&#10;Kirjeldus on genereeritud automaatselt ja see peaks olema väga täpne">
            <a:extLst>
              <a:ext uri="{FF2B5EF4-FFF2-40B4-BE49-F238E27FC236}">
                <a16:creationId xmlns:a16="http://schemas.microsoft.com/office/drawing/2014/main" id="{78FA3B77-91BD-47F8-B630-8D05E8A6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43" y="1812625"/>
            <a:ext cx="3848953" cy="2546724"/>
          </a:xfrm>
          <a:prstGeom prst="rect">
            <a:avLst/>
          </a:prstGeom>
        </p:spPr>
      </p:pic>
      <p:pic>
        <p:nvPicPr>
          <p:cNvPr id="5" name="Pilt 4" descr="Pilt, millel on kujutatud väljas, puu, maapind, loom&#10;&#10;Kirjeldus on genereeritud automaatselt ja see peaks olema väga täpne">
            <a:extLst>
              <a:ext uri="{FF2B5EF4-FFF2-40B4-BE49-F238E27FC236}">
                <a16:creationId xmlns:a16="http://schemas.microsoft.com/office/drawing/2014/main" id="{69E6C82F-EA0E-4565-B3CE-0F98A81D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278" y="1812624"/>
            <a:ext cx="3622006" cy="25467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Täkutüüp</a:t>
            </a:r>
          </a:p>
          <a:p>
            <a:pPr lvl="0" rt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/>
            <a:endParaRPr lang="et-EE" sz="1600" dirty="0">
              <a:solidFill>
                <a:srgbClr val="FFFF00"/>
              </a:solidFill>
            </a:endParaRPr>
          </a:p>
          <a:p>
            <a:pPr lvl="0"/>
            <a:r>
              <a:rPr lang="et-EE" sz="1600" dirty="0">
                <a:solidFill>
                  <a:srgbClr val="FFFF00"/>
                </a:solidFill>
              </a:rPr>
              <a:t>			</a:t>
            </a:r>
            <a:r>
              <a:rPr lang="en-GB" sz="1200" dirty="0">
                <a:solidFill>
                  <a:srgbClr val="FFFF00"/>
                </a:solidFill>
              </a:rPr>
              <a:t>http://eestihobune.ee/aasta-takk-eesti-hobuse-tous-2017/</a:t>
            </a:r>
            <a:endParaRPr lang="et" sz="1200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Sugupooletüüp</a:t>
            </a:r>
          </a:p>
        </p:txBody>
      </p:sp>
      <p:pic>
        <p:nvPicPr>
          <p:cNvPr id="3" name="Pilt 2" descr="Pilt, millel on kujutatud rohi, väljas, puu, hobune&#10;&#10;Kirjeldus on genereeritud automaatselt ja see peaks olema väga täpne">
            <a:extLst>
              <a:ext uri="{FF2B5EF4-FFF2-40B4-BE49-F238E27FC236}">
                <a16:creationId xmlns:a16="http://schemas.microsoft.com/office/drawing/2014/main" id="{412A4C56-A99F-4180-98ED-E3B55F63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58" y="1052855"/>
            <a:ext cx="5103184" cy="34089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Ümar-ovaalne        Renjas                  Katusjas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Ülaliin - laudjas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180" y="1696825"/>
            <a:ext cx="3202721" cy="327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49" y="1696825"/>
            <a:ext cx="2446674" cy="32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6800" y="1696825"/>
            <a:ext cx="2423018" cy="32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Rinna sügavust hinnatakse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võrdluses esijalgade 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pikkusega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Alaliin - rind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124" y="1244250"/>
            <a:ext cx="4400366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Normaalne kõht     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Alaliin - kõht</a:t>
            </a:r>
          </a:p>
        </p:txBody>
      </p:sp>
      <p:pic>
        <p:nvPicPr>
          <p:cNvPr id="3" name="Pilt 2" descr="Pilt, millel on kujutatud hobune, maapind, pruun, seisab&#10;&#10;Kirjeldus on genereeritud automaatselt ja see peaks olema väga täpne">
            <a:extLst>
              <a:ext uri="{FF2B5EF4-FFF2-40B4-BE49-F238E27FC236}">
                <a16:creationId xmlns:a16="http://schemas.microsoft.com/office/drawing/2014/main" id="{61CC12FA-6FB2-4A9D-AA71-906D5532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05" y="1250904"/>
            <a:ext cx="4641111" cy="34421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Sügav rind ja hurdakõht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Alaliin - kõht</a:t>
            </a:r>
          </a:p>
        </p:txBody>
      </p:sp>
      <p:pic>
        <p:nvPicPr>
          <p:cNvPr id="3" name="Pilt 2" descr="Pilt, millel on kujutatud rohi, väljas, hobune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F6174978-E1A2-47DE-952D-85E0F24F5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98" y="1810635"/>
            <a:ext cx="4690951" cy="31273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B82422A5-9D72-4A94-B1DA-A8F2A2CA0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>
                <a:solidFill>
                  <a:srgbClr val="FFFF00"/>
                </a:solidFill>
              </a:rPr>
              <a:t>Rippkõht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21F271DA-D526-453F-A056-0AA9CC5B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FFFF00"/>
                </a:solidFill>
              </a:rPr>
              <a:t>Alaliin - kõht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lt 4" descr="Pilt, millel on kujutatud puu, rohi, hobune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8D046A02-3A82-496F-BC74-A599BC4C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70" y="1244242"/>
            <a:ext cx="4871704" cy="36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7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Esijala luustik   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150" y="437450"/>
            <a:ext cx="2302824" cy="46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Täiskasvanud hobuse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piht asetseb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horisontaali suhtes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umbes 60-kraadise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nurga all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3" name="Pilt 2" descr="Pilt, millel on kujutatud rohi, väljas, puu, loom&#10;&#10;Kirjeldus on genereeritud automaatselt ja see peaks olema väga täpne">
            <a:extLst>
              <a:ext uri="{FF2B5EF4-FFF2-40B4-BE49-F238E27FC236}">
                <a16:creationId xmlns:a16="http://schemas.microsoft.com/office/drawing/2014/main" id="{D0230BF1-D906-4265-849D-4C99F9307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44" y="1244242"/>
            <a:ext cx="4857085" cy="32380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Ratsahobustel on piht libajama asetusega, rakendisse sobival hobusel veidi püstisem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808" y="2075625"/>
            <a:ext cx="4006866" cy="300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lt 2" descr="Pilt, millel on kujutatud hobune, maapind, pruun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C6A8717E-F228-4878-9ADF-4C80F0961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11" y="2075625"/>
            <a:ext cx="4051885" cy="3005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Õlaliigese optimaalne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nurk on 90-100 kraadi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575" y="1098625"/>
            <a:ext cx="4880850" cy="37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A korrektne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B püstine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C pehme sõrgats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D taatsirandmeline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E eetirandmeline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F nöördunud 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   kämmal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 külgvaates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375" y="1405175"/>
            <a:ext cx="5852800" cy="307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Märatüüp</a:t>
            </a: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/>
            <a:endParaRPr lang="et-EE" sz="1200" dirty="0">
              <a:solidFill>
                <a:srgbClr val="FFFF00"/>
              </a:solidFill>
            </a:endParaRPr>
          </a:p>
          <a:p>
            <a:pPr lvl="0"/>
            <a:r>
              <a:rPr lang="et-EE" sz="1200" dirty="0">
                <a:solidFill>
                  <a:srgbClr val="FFFF00"/>
                </a:solidFill>
              </a:rPr>
              <a:t>			</a:t>
            </a:r>
            <a:r>
              <a:rPr lang="en-GB" sz="1200" dirty="0">
                <a:solidFill>
                  <a:srgbClr val="FFFF00"/>
                </a:solidFill>
              </a:rPr>
              <a:t>http://key.ee/eesti-hobune-aura/</a:t>
            </a:r>
            <a:endParaRPr lang="et" sz="1200" dirty="0">
              <a:solidFill>
                <a:srgbClr val="FFFF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Sugupooletüüp</a:t>
            </a:r>
          </a:p>
        </p:txBody>
      </p:sp>
      <p:pic>
        <p:nvPicPr>
          <p:cNvPr id="3" name="Pilt 2" descr="Pilt, millel on kujutatud rohi, väljas, loom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02102819-EE57-4917-A0D3-F9E8D6717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38" y="1188216"/>
            <a:ext cx="4708230" cy="3138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A korrektne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B harkvarbne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C koondvarbne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D koosrandmeline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E koondjalgne,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   kitsas seis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F lai seis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 eestvaates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250" y="1505000"/>
            <a:ext cx="5965249" cy="25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Koondvarbne seis    Varsa jalaasendi parandamine 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99" y="1702075"/>
            <a:ext cx="1700313" cy="33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875" y="1702075"/>
            <a:ext cx="4783100" cy="3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12972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Varbatelg otsene: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A normaalne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B pehme sõrgats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C püstine sõrgats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Varbatelg murtud: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D tömpkabi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E kompkabi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F teravnurkne kabi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700" y="3040150"/>
            <a:ext cx="5715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Kabja asetus jala 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vertikaaltelje suhtes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sz="3600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225" y="1295662"/>
            <a:ext cx="4202574" cy="352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Normaalne kabi                              Pehme sõrgats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Esijalad</a:t>
            </a:r>
          </a:p>
        </p:txBody>
      </p:sp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900" y="1792262"/>
            <a:ext cx="1859725" cy="266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50" y="1833425"/>
            <a:ext cx="4009243" cy="266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00"/>
              </a:buClr>
              <a:buSzPct val="100000"/>
              <a:buAutoNum type="arabicPeriod"/>
            </a:pPr>
            <a:r>
              <a:rPr lang="et" sz="2400">
                <a:solidFill>
                  <a:srgbClr val="FFFF00"/>
                </a:solidFill>
              </a:rPr>
              <a:t>Normaalne liikumine</a:t>
            </a:r>
          </a:p>
          <a:p>
            <a:pPr marL="457200" lvl="0" indent="-381000" rtl="0">
              <a:spcBef>
                <a:spcPts val="0"/>
              </a:spcBef>
              <a:buClr>
                <a:srgbClr val="FFFF00"/>
              </a:buClr>
              <a:buSzPct val="100000"/>
              <a:buAutoNum type="arabicPeriod"/>
            </a:pPr>
            <a:r>
              <a:rPr lang="et" sz="2400">
                <a:solidFill>
                  <a:srgbClr val="FFFF00"/>
                </a:solidFill>
              </a:rPr>
              <a:t>Sõudmine</a:t>
            </a:r>
          </a:p>
          <a:p>
            <a:pPr marL="457200" lvl="0" indent="-381000">
              <a:spcBef>
                <a:spcPts val="0"/>
              </a:spcBef>
              <a:buClr>
                <a:srgbClr val="FFFF00"/>
              </a:buClr>
              <a:buSzPct val="100000"/>
              <a:buAutoNum type="arabicPeriod"/>
            </a:pPr>
            <a:r>
              <a:rPr lang="et" sz="2400">
                <a:solidFill>
                  <a:srgbClr val="FFFF00"/>
                </a:solidFill>
              </a:rPr>
              <a:t>Kerimine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Esijalgade liikumine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675" y="1244250"/>
            <a:ext cx="3792424" cy="37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Tagajala luustik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Tagajalad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250" y="281662"/>
            <a:ext cx="2151174" cy="458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Tagajala seisud külgvaates: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A normaalne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B saabeljalad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c taatsine seis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D püstjalad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Tagajalad</a:t>
            </a:r>
          </a:p>
        </p:txBody>
      </p:sp>
      <p:pic>
        <p:nvPicPr>
          <p:cNvPr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936" y="1790700"/>
            <a:ext cx="5576875" cy="297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Tagajala seisud 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tagantvaates: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A normaalne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B harkjalgne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C koondjalgne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D rangjalgne</a:t>
            </a:r>
          </a:p>
          <a:p>
            <a:pPr lvl="0" rt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E kooskandne ja </a:t>
            </a:r>
          </a:p>
          <a:p>
            <a:pPr lvl="0">
              <a:spcBef>
                <a:spcPts val="0"/>
              </a:spcBef>
              <a:buNone/>
            </a:pPr>
            <a:r>
              <a:rPr lang="et" sz="2400">
                <a:solidFill>
                  <a:srgbClr val="FFFF00"/>
                </a:solidFill>
              </a:rPr>
              <a:t>   harkvarbne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Tagajalad</a:t>
            </a:r>
          </a:p>
        </p:txBody>
      </p:sp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750" y="1353550"/>
            <a:ext cx="5225524" cy="32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346875" y="25005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-EE" dirty="0">
                <a:solidFill>
                  <a:srgbClr val="FFFF00"/>
                </a:solidFill>
              </a:rPr>
              <a:t>Ülesanne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3" name="Pilt 2" descr="Pilt, millel on kujutatud hobune, väljas, rohi, puu&#10;&#10;Kirjeldus on genereeritud automaatselt ja see peaks olema väga täpne">
            <a:extLst>
              <a:ext uri="{FF2B5EF4-FFF2-40B4-BE49-F238E27FC236}">
                <a16:creationId xmlns:a16="http://schemas.microsoft.com/office/drawing/2014/main" id="{97850643-6E75-4641-B1EC-DA33F42A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74" y="1226376"/>
            <a:ext cx="5042491" cy="36481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Õrn tüüp  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Konstitutsioonitüüp</a:t>
            </a:r>
          </a:p>
        </p:txBody>
      </p:sp>
      <p:pic>
        <p:nvPicPr>
          <p:cNvPr id="3" name="Pilt 2" descr="Pilt, millel on kujutatud rohi, loom, imetaja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B77C2889-69EB-447B-9BFE-211913CE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17" y="1159792"/>
            <a:ext cx="3886864" cy="33686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CAFFC436-5A62-434D-B8B6-1B803A9F0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B2771E8C-FA65-4B3F-88F5-EF42E146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lt 4" descr="Pilt, millel on kujutatud maapind, väljas, hobune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423E8C67-1960-49C7-851E-483EFF9D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40" y="331938"/>
            <a:ext cx="6908376" cy="46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Tihke tüüp </a:t>
            </a: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/>
            <a:r>
              <a:rPr lang="et" dirty="0">
                <a:solidFill>
                  <a:srgbClr val="FFFF00"/>
                </a:solidFill>
              </a:rPr>
              <a:t>  		</a:t>
            </a:r>
            <a:r>
              <a:rPr lang="en-GB" sz="1200" dirty="0">
                <a:solidFill>
                  <a:srgbClr val="FFFF00"/>
                </a:solidFill>
              </a:rPr>
              <a:t>http://www.esthorse.ee/index.php?id=sugutakud&amp;horse_id=28</a:t>
            </a:r>
            <a:endParaRPr lang="et" dirty="0">
              <a:solidFill>
                <a:srgbClr val="FFFF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Konstitutsioonitüüp</a:t>
            </a:r>
          </a:p>
        </p:txBody>
      </p:sp>
      <p:pic>
        <p:nvPicPr>
          <p:cNvPr id="3" name="Pilt 2" descr="Pilt, millel on kujutatud rohi, väljas, hobune, imetaja&#10;&#10;Kirjeldus on genereeritud automaatselt ja see peaks olema väga täpne">
            <a:extLst>
              <a:ext uri="{FF2B5EF4-FFF2-40B4-BE49-F238E27FC236}">
                <a16:creationId xmlns:a16="http://schemas.microsoft.com/office/drawing/2014/main" id="{AF15D66E-0290-4974-B472-F89DEBE3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068" y="1244241"/>
            <a:ext cx="4310174" cy="28734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Kohev tüüp </a:t>
            </a: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/>
            <a:r>
              <a:rPr lang="et" dirty="0">
                <a:solidFill>
                  <a:srgbClr val="FFFF00"/>
                </a:solidFill>
              </a:rPr>
              <a:t>  			</a:t>
            </a:r>
            <a:r>
              <a:rPr lang="en-GB" sz="1200" dirty="0">
                <a:solidFill>
                  <a:srgbClr val="FFFF00"/>
                </a:solidFill>
              </a:rPr>
              <a:t>http://key.ee/eesti-hobune-tessera/</a:t>
            </a:r>
            <a:endParaRPr lang="et" dirty="0">
              <a:solidFill>
                <a:srgbClr val="FFFF00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Konstitutsioonitüüp</a:t>
            </a:r>
          </a:p>
        </p:txBody>
      </p:sp>
      <p:pic>
        <p:nvPicPr>
          <p:cNvPr id="3" name="Pilt 2" descr="Pilt, millel on kujutatud rohi, väljas, hobune, puu&#10;&#10;Kirjeldus on genereeritud automaatselt ja see peaks olema väga täpne">
            <a:extLst>
              <a:ext uri="{FF2B5EF4-FFF2-40B4-BE49-F238E27FC236}">
                <a16:creationId xmlns:a16="http://schemas.microsoft.com/office/drawing/2014/main" id="{DAAF6BFB-3306-443B-9906-4AA414B4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86" y="1200178"/>
            <a:ext cx="4966250" cy="33083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 dirty="0">
                <a:solidFill>
                  <a:srgbClr val="FFFF00"/>
                </a:solidFill>
              </a:rPr>
              <a:t>Toores tüüp</a:t>
            </a: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t" dirty="0">
              <a:solidFill>
                <a:srgbClr val="FFFF00"/>
              </a:solidFill>
            </a:endParaRPr>
          </a:p>
          <a:p>
            <a:pPr lvl="0"/>
            <a:r>
              <a:rPr lang="et" dirty="0">
                <a:solidFill>
                  <a:srgbClr val="FFFF00"/>
                </a:solidFill>
              </a:rPr>
              <a:t> 			</a:t>
            </a:r>
            <a:r>
              <a:rPr lang="en-GB" sz="1200" dirty="0">
                <a:solidFill>
                  <a:srgbClr val="FFFF00"/>
                </a:solidFill>
              </a:rPr>
              <a:t>http://stserbakjurii.blogspot.com.ee/2005/11/meie-oma-hobune.html</a:t>
            </a:r>
            <a:r>
              <a:rPr lang="et" sz="1200" dirty="0">
                <a:solidFill>
                  <a:srgbClr val="FFFF00"/>
                </a:solidFill>
              </a:rPr>
              <a:t>  </a:t>
            </a:r>
            <a:endParaRPr lang="et" dirty="0">
              <a:solidFill>
                <a:srgbClr val="FFFF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t">
                <a:solidFill>
                  <a:srgbClr val="FFFF00"/>
                </a:solidFill>
              </a:rPr>
              <a:t>Konstitutsioonitüüp</a:t>
            </a:r>
          </a:p>
        </p:txBody>
      </p:sp>
      <p:pic>
        <p:nvPicPr>
          <p:cNvPr id="5" name="Pilt 4" descr="Pilt, millel on kujutatud hobune, rohi, väljas, pruun&#10;&#10;Kirjeldus on genereeritud automaatselt ja see peaks olema väga täpne">
            <a:extLst>
              <a:ext uri="{FF2B5EF4-FFF2-40B4-BE49-F238E27FC236}">
                <a16:creationId xmlns:a16="http://schemas.microsoft.com/office/drawing/2014/main" id="{BDF0C974-9B15-4694-ACC2-5836A61C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042" y="1244242"/>
            <a:ext cx="4841358" cy="3207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</TotalTime>
  <Words>467</Words>
  <Application>Microsoft Office PowerPoint</Application>
  <PresentationFormat>On-screen Show (16:9)</PresentationFormat>
  <Paragraphs>212</Paragraphs>
  <Slides>60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Century Gothic</vt:lpstr>
      <vt:lpstr>Wingdings 3</vt:lpstr>
      <vt:lpstr>Ion</vt:lpstr>
      <vt:lpstr>HOBUSE VÄLIMIK</vt:lpstr>
      <vt:lpstr>Hobuse välimik</vt:lpstr>
      <vt:lpstr>Eksterjööritüübid</vt:lpstr>
      <vt:lpstr>Sugupooletüüp</vt:lpstr>
      <vt:lpstr>Sugupooletüüp</vt:lpstr>
      <vt:lpstr>Konstitutsioonitüüp</vt:lpstr>
      <vt:lpstr>Konstitutsioonitüüp</vt:lpstr>
      <vt:lpstr>Konstitutsioonitüüp</vt:lpstr>
      <vt:lpstr>Konstitutsioonitüüp</vt:lpstr>
      <vt:lpstr>Jõudlustüüp</vt:lpstr>
      <vt:lpstr>Jõudlustüüp</vt:lpstr>
      <vt:lpstr>Tõutüüp</vt:lpstr>
      <vt:lpstr>Tõutüüp</vt:lpstr>
      <vt:lpstr>Tõutüüp</vt:lpstr>
      <vt:lpstr>Tõutüüp</vt:lpstr>
      <vt:lpstr>Tõutüüp</vt:lpstr>
      <vt:lpstr>Tõutüüp</vt:lpstr>
      <vt:lpstr>Kehaehitus</vt:lpstr>
      <vt:lpstr>Kehaehitus</vt:lpstr>
      <vt:lpstr>Kehaehitus</vt:lpstr>
      <vt:lpstr>Kehaehitus</vt:lpstr>
      <vt:lpstr>Kehaehitus</vt:lpstr>
      <vt:lpstr>Kehapiirkonnad</vt:lpstr>
      <vt:lpstr>Ülaliin - pea</vt:lpstr>
      <vt:lpstr>Ülaliin - pea</vt:lpstr>
      <vt:lpstr>Ülaliin - pea</vt:lpstr>
      <vt:lpstr>Ülaliin - pea</vt:lpstr>
      <vt:lpstr>Ülaliin -pea ja kaela asetus</vt:lpstr>
      <vt:lpstr>Ülaliin - kukal</vt:lpstr>
      <vt:lpstr>Ülaliin - kael</vt:lpstr>
      <vt:lpstr>Ülaliin - kaela liitumine</vt:lpstr>
      <vt:lpstr>Ülaliin - turi</vt:lpstr>
      <vt:lpstr>Ülaliin - turi</vt:lpstr>
      <vt:lpstr>Ülaliin - selg</vt:lpstr>
      <vt:lpstr>Ülaliin - selg</vt:lpstr>
      <vt:lpstr>Ülaliin - selg</vt:lpstr>
      <vt:lpstr>Ülaliin - nimme</vt:lpstr>
      <vt:lpstr>Ülaliin - laudjas</vt:lpstr>
      <vt:lpstr>Ülaliin - laudjas</vt:lpstr>
      <vt:lpstr>Ülaliin - laudjas</vt:lpstr>
      <vt:lpstr>Alaliin - rind</vt:lpstr>
      <vt:lpstr>Alaliin - kõht</vt:lpstr>
      <vt:lpstr>Alaliin - kõht</vt:lpstr>
      <vt:lpstr>Alaliin - kõht</vt:lpstr>
      <vt:lpstr>Esijalad</vt:lpstr>
      <vt:lpstr>Esijalad</vt:lpstr>
      <vt:lpstr>Esijalad</vt:lpstr>
      <vt:lpstr>Esijalad</vt:lpstr>
      <vt:lpstr>Esijalad külgvaates</vt:lpstr>
      <vt:lpstr>Esijalad eestvaates</vt:lpstr>
      <vt:lpstr>Esijalad</vt:lpstr>
      <vt:lpstr>Esijalad</vt:lpstr>
      <vt:lpstr>Esijalad</vt:lpstr>
      <vt:lpstr>Esijalad</vt:lpstr>
      <vt:lpstr>Esijalgade liikumine</vt:lpstr>
      <vt:lpstr>Tagajalad</vt:lpstr>
      <vt:lpstr>Tagajalad</vt:lpstr>
      <vt:lpstr>Tagajalad</vt:lpstr>
      <vt:lpstr>Ülesanne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HOBUSE VÄLIMIK</dc:title>
  <cp:lastModifiedBy>Hanna Treikelder</cp:lastModifiedBy>
  <cp:revision>17</cp:revision>
  <dcterms:modified xsi:type="dcterms:W3CDTF">2019-04-15T06:34:10Z</dcterms:modified>
</cp:coreProperties>
</file>