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2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9"/>
            <a:ext cx="1827408" cy="5144627"/>
            <a:chOff x="0" y="-1438"/>
            <a:chExt cx="798030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3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5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8" cy="5144627"/>
            <a:chOff x="0" y="-1438"/>
            <a:chExt cx="798030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3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5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5"/>
            <a:ext cx="7772400" cy="1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21" name="Shape 21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Shape 23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24" name="Shape 24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Shape 26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32" name="Shape 32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Shape 34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Shape 37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44" name="Shape 44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Shape 46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Shape 49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54" name="Shape 54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Shape 56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57" name="Shape 57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-1078"/>
            <a:ext cx="9144000" cy="11442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0" y="-1079"/>
            <a:ext cx="649181" cy="5144627"/>
            <a:chOff x="0" y="-1438"/>
            <a:chExt cx="649181" cy="6859503"/>
          </a:xfrm>
        </p:grpSpPr>
        <p:sp>
          <p:nvSpPr>
            <p:cNvPr id="64" name="Shape 64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" name="Shape 66"/>
          <p:cNvGrpSpPr/>
          <p:nvPr/>
        </p:nvGrpSpPr>
        <p:grpSpPr>
          <a:xfrm flipH="1">
            <a:off x="8494493" y="0"/>
            <a:ext cx="649181" cy="5144627"/>
            <a:chOff x="0" y="-1438"/>
            <a:chExt cx="649181" cy="6859503"/>
          </a:xfrm>
        </p:grpSpPr>
        <p:sp>
          <p:nvSpPr>
            <p:cNvPr id="67" name="Shape 67"/>
            <p:cNvSpPr/>
            <p:nvPr/>
          </p:nvSpPr>
          <p:spPr>
            <a:xfrm>
              <a:off x="0" y="-1438"/>
              <a:ext cx="64918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500332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Shape 69"/>
          <p:cNvSpPr/>
          <p:nvPr/>
        </p:nvSpPr>
        <p:spPr>
          <a:xfrm>
            <a:off x="0" y="4743450"/>
            <a:ext cx="9144000" cy="4011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otlight">
    <p:bg>
      <p:bgPr>
        <a:solidFill>
          <a:srgbClr val="FF00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rebuchet MS"/>
              <a:buChar char="●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○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■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jELPSeITD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EvGcIVoHW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qG4PNbmSf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L5xRAwgp7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FlFcHFGORE" TargetMode="External"/><Relationship Id="rId4" Type="http://schemas.openxmlformats.org/officeDocument/2006/relationships/hyperlink" Target="https://www.youtube.com/watch?v=6XAPSI-bsD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sporthorse.e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NQx-Lzs8m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ebC8GF8hq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ntmgz3BEY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QDAUv6d_K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1568160"/>
            <a:ext cx="7772400" cy="31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HOBUSE LIIKUMINE</a:t>
            </a:r>
            <a:endParaRPr>
              <a:solidFill>
                <a:schemeClr val="lt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9B9B9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9B9B9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solidFill>
                  <a:schemeClr val="lt1"/>
                </a:solidFill>
              </a:rPr>
              <a:t>Astra Nilk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Hobuse liikumine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Videod: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u="sng">
                <a:solidFill>
                  <a:srgbClr val="00FFFF"/>
                </a:solidFill>
                <a:hlinkClick r:id="rId3"/>
              </a:rPr>
              <a:t>Apollo</a:t>
            </a:r>
            <a:endParaRPr>
              <a:solidFill>
                <a:srgbClr val="00FFFF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t" u="sng">
                <a:solidFill>
                  <a:srgbClr val="00FFFF"/>
                </a:solidFill>
                <a:hlinkClick r:id="rId4"/>
              </a:rPr>
              <a:t>Moorlands Totilas</a:t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Hüpe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Hüpe on ühekordne keerukas liikumine.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Hüppe kõrgus ja kaugus olenevad liikumiskiirusest ja keha tõusunurgast.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Hüppe võimsus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b="1"/>
              <a:t>Hüppe võimsuse</a:t>
            </a:r>
            <a:r>
              <a:rPr lang="et"/>
              <a:t> puhul hinnatakse hüppe suurust  ja  äratõuke kiirust. Tõuge peab olema piisavalt tugev, et viia hobune teisele poole takistust. 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/>
              <a:t>Halb on aeglane tõuge ja lohisev, ilma hoota lame hüpe.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Hüppe võimsus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Video: </a:t>
            </a:r>
            <a:r>
              <a:rPr lang="et" u="sng">
                <a:solidFill>
                  <a:srgbClr val="00FFFF"/>
                </a:solidFill>
                <a:hlinkClick r:id="rId3"/>
              </a:rPr>
              <a:t>Hüppe võimsus</a:t>
            </a:r>
            <a:endParaRPr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  <p:pic>
        <p:nvPicPr>
          <p:cNvPr id="147" name="Shape 147" descr="cordjumping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5904" y="1133375"/>
            <a:ext cx="3648130" cy="308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Hüppe tehnika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lähenemine takistusele, äratõukekoha hindamine ja galopi rütmi säilimine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jalgade töö hüppel peab olema kiire, esijalad peavad kõverduma ette-üles, tagajalad taha-üles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selja töö hüppel peab olema elastne, turi peab olema hüppe maksimumis seljajoone kõrgeim punkt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Hüppe tehnika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Video </a:t>
            </a:r>
            <a:r>
              <a:rPr lang="et" u="sng">
                <a:solidFill>
                  <a:srgbClr val="00FFFF"/>
                </a:solidFill>
                <a:hlinkClick r:id="rId3"/>
              </a:rPr>
              <a:t>Cascadello</a:t>
            </a:r>
            <a:r>
              <a:rPr lang="et">
                <a:solidFill>
                  <a:srgbClr val="00FFFF"/>
                </a:solidFill>
              </a:rPr>
              <a:t>   </a:t>
            </a:r>
            <a:endParaRPr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FFFF"/>
                </a:solidFill>
              </a:rPr>
              <a:t>         </a:t>
            </a:r>
            <a:r>
              <a:rPr lang="et" u="sng">
                <a:solidFill>
                  <a:srgbClr val="00FFFF"/>
                </a:solidFill>
                <a:hlinkClick r:id="rId4"/>
              </a:rPr>
              <a:t>Van Helsing</a:t>
            </a:r>
            <a:endParaRPr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FFFF"/>
                </a:solidFill>
              </a:rPr>
              <a:t>         </a:t>
            </a:r>
            <a:r>
              <a:rPr lang="et" u="sng">
                <a:solidFill>
                  <a:srgbClr val="00FFFF"/>
                </a:solidFill>
                <a:hlinkClick r:id="rId5"/>
              </a:rPr>
              <a:t>Anakee</a:t>
            </a:r>
            <a:endParaRPr>
              <a:solidFill>
                <a:srgbClr val="00FFFF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Ülesanne</a:t>
            </a: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Hinda eelneval slaidil toodud videotes nähtud hobuste Cascadello ja Van Helsing hüppetehnikat, lähtudes hüppe tehnikale esitatavatest nõuetest.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Kasutatud allikad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sz="2400"/>
              <a:t>Mauring, H. “Hobusekasvatus ja ratsasport”, 1986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sz="2400"/>
              <a:t>Kaimio, T. “Hobusega koos”, 2007</a:t>
            </a:r>
            <a:endParaRPr sz="24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sz="2400" u="sng">
                <a:solidFill>
                  <a:srgbClr val="00FFFF"/>
                </a:solidFill>
                <a:hlinkClick r:id="rId3"/>
              </a:rPr>
              <a:t>www.estsporthorse.ee</a:t>
            </a:r>
            <a:endParaRPr sz="2400"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sz="2400" u="sng">
                <a:solidFill>
                  <a:srgbClr val="00FFFF"/>
                </a:solidFill>
                <a:hlinkClick r:id="rId4"/>
              </a:rPr>
              <a:t>www.youtube.com</a:t>
            </a:r>
            <a:endParaRPr sz="2400"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0FFFF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0FFFF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Mõisted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b="1"/>
              <a:t>Sammu pikkus</a:t>
            </a:r>
            <a:r>
              <a:rPr lang="et"/>
              <a:t> on ühe esijala teineteisele järgneva kabjajälje vahekaugus.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 b="1"/>
              <a:t>Sammu sageduseks</a:t>
            </a:r>
            <a:r>
              <a:rPr lang="et"/>
              <a:t> loetakse sammude arvu minutis.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t"/>
              <a:t>Liikumiskiirus suureneb sammu pikkuse arvelt.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Mõisted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Liikumisel eristatakse kaht liikumisfaasi: </a:t>
            </a:r>
            <a:r>
              <a:rPr lang="et" b="1"/>
              <a:t>toetusfaas </a:t>
            </a:r>
            <a:r>
              <a:rPr lang="et"/>
              <a:t>ja</a:t>
            </a:r>
            <a:r>
              <a:rPr lang="et" b="1"/>
              <a:t> lennufaas</a:t>
            </a:r>
            <a:r>
              <a:rPr lang="et"/>
              <a:t>. 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Mida lühem on  toetusfaas ja pikem lennufaas, seda avaram ja hoogsam on hobuse liikumine.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Mõisted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t" b="1"/>
              <a:t>Liikumistsükliks </a:t>
            </a:r>
            <a:r>
              <a:rPr lang="et"/>
              <a:t>nimetatakse perioodi, mille jooksul hobune viib kindlas järjekorras edasi kõik neli jalga. Jalgade liikumisel eristatakse neli faasi: </a:t>
            </a:r>
            <a:r>
              <a:rPr lang="et" b="1"/>
              <a:t>viibe</a:t>
            </a:r>
            <a:r>
              <a:rPr lang="et"/>
              <a:t> (edasi viiv liigutus), </a:t>
            </a:r>
            <a:r>
              <a:rPr lang="et" b="1"/>
              <a:t>löök</a:t>
            </a:r>
            <a:r>
              <a:rPr lang="et"/>
              <a:t> (kokkupuude maaga),</a:t>
            </a:r>
            <a:r>
              <a:rPr lang="et" b="1"/>
              <a:t> toetus</a:t>
            </a:r>
            <a:r>
              <a:rPr lang="et"/>
              <a:t> (toetamisfaas) ja </a:t>
            </a:r>
            <a:r>
              <a:rPr lang="et" b="1"/>
              <a:t>tõuge</a:t>
            </a:r>
            <a:r>
              <a:rPr lang="et"/>
              <a:t>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Allüürid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Loomulikud allüürid -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    samm, traav, galopp, hüpe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Kunstlikud allüürid -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	küliskäik, tölt, paso-käigud, küljendamine,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    piafee, passaaž jt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Loomulikud allüürid - Samm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neljataktiline, lennufaasita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vaba, energiline ja maadhaarav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läbi selja, “voolav”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üleaste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randmetõste</a:t>
            </a: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t" sz="2400"/>
              <a:t>      </a:t>
            </a:r>
            <a:r>
              <a:rPr lang="et" sz="2400" u="sng">
                <a:solidFill>
                  <a:srgbClr val="00FFFF"/>
                </a:solidFill>
                <a:hlinkClick r:id="rId3"/>
              </a:rPr>
              <a:t>Animatsioon</a:t>
            </a:r>
            <a:r>
              <a:rPr lang="et" sz="2400">
                <a:solidFill>
                  <a:srgbClr val="00AEEE"/>
                </a:solidFill>
              </a:rPr>
              <a:t>       </a:t>
            </a:r>
            <a:r>
              <a:rPr lang="et" sz="2400" u="sng">
                <a:solidFill>
                  <a:srgbClr val="00FFFF"/>
                </a:solidFill>
                <a:hlinkClick r:id="rId4"/>
              </a:rPr>
              <a:t>Samm</a:t>
            </a:r>
            <a:endParaRPr sz="240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Loomulikud allüürid - Traav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Kahetaktiline, lennufaasiga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kerge, elastne, rütmiline, maadhaarav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selgelt äratuntav lennufaas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aktiivne randmetõste ja tagajalgade töö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tasakaal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“ülesmäge”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     </a:t>
            </a:r>
            <a:r>
              <a:rPr lang="et" u="sng">
                <a:solidFill>
                  <a:srgbClr val="00FFFF"/>
                </a:solidFill>
                <a:hlinkClick r:id="rId3"/>
              </a:rPr>
              <a:t>Video</a:t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Loomulikud allüürid - Traav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Hannoveri seltsi nõuded traavile: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puhta rütmiga ja maadhaarav, selge tõukega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lennukas - elastne ja tasakaalus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ülesmäge suunduv, liikuvate õlgade, aktiivsete tagajalgade ja selja tööga ning liikumise taktis hõljuva sabaga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chemeClr val="lt1"/>
                </a:solidFill>
              </a:rPr>
              <a:t>Loomulikud allüürid - Galopp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kolmetaktiline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selgelt äratuntav lennufaas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maadhaarav, vaba, elastne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tasakaal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/>
              <a:t>“ülesmäge” 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t"/>
              <a:t>	Video   </a:t>
            </a:r>
            <a:r>
              <a:rPr lang="et" u="sng">
                <a:solidFill>
                  <a:srgbClr val="00FFFF"/>
                </a:solidFill>
                <a:hlinkClick r:id="rId3"/>
              </a:rPr>
              <a:t>Neljataktiline galopp</a:t>
            </a:r>
            <a:endParaRPr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Ekraaniseanss (16:9)</PresentationFormat>
  <Paragraphs>78</Paragraphs>
  <Slides>17</Slides>
  <Notes>17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0" baseType="lpstr">
      <vt:lpstr>Arial</vt:lpstr>
      <vt:lpstr>Trebuchet MS</vt:lpstr>
      <vt:lpstr>Spotlight</vt:lpstr>
      <vt:lpstr>HOBUSE LIIKUMINE   Astra Nilk</vt:lpstr>
      <vt:lpstr>Mõisted</vt:lpstr>
      <vt:lpstr>Mõisted</vt:lpstr>
      <vt:lpstr>Mõisted</vt:lpstr>
      <vt:lpstr>Allüürid</vt:lpstr>
      <vt:lpstr>Loomulikud allüürid - Samm</vt:lpstr>
      <vt:lpstr>Loomulikud allüürid - Traav</vt:lpstr>
      <vt:lpstr>Loomulikud allüürid - Traav</vt:lpstr>
      <vt:lpstr>Loomulikud allüürid - Galopp</vt:lpstr>
      <vt:lpstr>Hobuse liikumine</vt:lpstr>
      <vt:lpstr>Hüpe</vt:lpstr>
      <vt:lpstr>Hüppe võimsus</vt:lpstr>
      <vt:lpstr>Hüppe võimsus</vt:lpstr>
      <vt:lpstr>Hüppe tehnika</vt:lpstr>
      <vt:lpstr>Hüppe tehnika</vt:lpstr>
      <vt:lpstr>Ülesanne</vt:lpstr>
      <vt:lpstr>Kasutatud allikad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HOBUSE LIIKUMINE   Astra Nilk</dc:title>
  <dc:creator>Astra Nilk</dc:creator>
  <cp:lastModifiedBy>Astra Nilk</cp:lastModifiedBy>
  <cp:revision>1</cp:revision>
  <dcterms:modified xsi:type="dcterms:W3CDTF">2018-05-06T05:25:03Z</dcterms:modified>
</cp:coreProperties>
</file>